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360" r:id="rId2"/>
    <p:sldId id="344" r:id="rId3"/>
    <p:sldId id="345" r:id="rId4"/>
    <p:sldId id="346" r:id="rId5"/>
    <p:sldId id="347" r:id="rId6"/>
    <p:sldId id="348" r:id="rId7"/>
    <p:sldId id="357" r:id="rId8"/>
    <p:sldId id="365" r:id="rId9"/>
    <p:sldId id="361" r:id="rId10"/>
    <p:sldId id="353" r:id="rId11"/>
    <p:sldId id="363" r:id="rId12"/>
    <p:sldId id="350" r:id="rId13"/>
    <p:sldId id="349" r:id="rId14"/>
    <p:sldId id="364" r:id="rId15"/>
    <p:sldId id="351" r:id="rId16"/>
    <p:sldId id="354" r:id="rId17"/>
    <p:sldId id="352" r:id="rId18"/>
    <p:sldId id="366" r:id="rId19"/>
    <p:sldId id="355" r:id="rId20"/>
    <p:sldId id="356" r:id="rId21"/>
    <p:sldId id="362" r:id="rId22"/>
  </p:sldIdLst>
  <p:sldSz cx="12192000" cy="6858000"/>
  <p:notesSz cx="6858000" cy="9144000"/>
  <p:custShowLst>
    <p:custShow name="Imprimir" id="0">
      <p:sldLst/>
    </p:custShow>
  </p:custShow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5C5A723-E219-4CA3-B7A5-6EDA96E83F7B}">
          <p14:sldIdLst>
            <p14:sldId id="360"/>
            <p14:sldId id="344"/>
            <p14:sldId id="345"/>
            <p14:sldId id="346"/>
            <p14:sldId id="347"/>
            <p14:sldId id="348"/>
            <p14:sldId id="357"/>
            <p14:sldId id="365"/>
            <p14:sldId id="361"/>
            <p14:sldId id="353"/>
            <p14:sldId id="363"/>
            <p14:sldId id="350"/>
            <p14:sldId id="349"/>
            <p14:sldId id="364"/>
            <p14:sldId id="351"/>
            <p14:sldId id="354"/>
            <p14:sldId id="352"/>
            <p14:sldId id="366"/>
            <p14:sldId id="355"/>
            <p14:sldId id="356"/>
            <p14:sldId id="3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CC"/>
    <a:srgbClr val="F7EFEF"/>
    <a:srgbClr val="A40000"/>
    <a:srgbClr val="FFFFCC"/>
    <a:srgbClr val="FFFF99"/>
    <a:srgbClr val="FFFFFF"/>
    <a:srgbClr val="000066"/>
    <a:srgbClr val="FF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8" autoAdjust="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283"/>
    </p:cViewPr>
  </p:sorterViewPr>
  <p:notesViewPr>
    <p:cSldViewPr snapToGrid="0">
      <p:cViewPr varScale="1">
        <p:scale>
          <a:sx n="63" d="100"/>
          <a:sy n="63" d="100"/>
        </p:scale>
        <p:origin x="3134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375047" y="8530803"/>
            <a:ext cx="6107906" cy="52567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s-ES">
                <a:solidFill>
                  <a:schemeClr val="accent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Seminario: Creación de una Tienda On-Line</a:t>
            </a:r>
            <a:endParaRPr lang="es-ES" dirty="0">
              <a:solidFill>
                <a:schemeClr val="accent2">
                  <a:lumMod val="60000"/>
                  <a:lumOff val="4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F6417F6-6A7F-4F89-938C-207FDC7DE294}"/>
              </a:ext>
            </a:extLst>
          </p:cNvPr>
          <p:cNvSpPr/>
          <p:nvPr/>
        </p:nvSpPr>
        <p:spPr>
          <a:xfrm rot="16200000">
            <a:off x="-3503261" y="4616606"/>
            <a:ext cx="7354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Verdana" panose="020B0604030504040204" pitchFamily="34" charset="0"/>
              </a:rPr>
              <a:t>21865 - Sistemas de Información   2020-2021</a:t>
            </a:r>
          </a:p>
        </p:txBody>
      </p:sp>
      <p:pic>
        <p:nvPicPr>
          <p:cNvPr id="7" name="Imagen 9">
            <a:extLst>
              <a:ext uri="{FF2B5EF4-FFF2-40B4-BE49-F238E27FC236}">
                <a16:creationId xmlns:a16="http://schemas.microsoft.com/office/drawing/2014/main" id="{6D1718C4-DF25-4B50-966F-264B517F9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20" y="87527"/>
            <a:ext cx="1871661" cy="623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43A7C3-0E8B-4E64-B138-714E7D8864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292" y="10281"/>
            <a:ext cx="1871661" cy="70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9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3A51D-1BE8-47ED-9235-3012941226E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B52CF-AD2E-41F9-88D6-F9D551D987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655622" y="2665897"/>
            <a:ext cx="8479591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l">
              <a:defRPr lang="es-ES" sz="4400" b="1" i="1" baseline="0">
                <a:ln w="12700">
                  <a:noFill/>
                </a:ln>
                <a:solidFill>
                  <a:srgbClr val="A40000"/>
                </a:solidFill>
                <a:latin typeface="Book Antiqua" panose="02040602050305030304" pitchFamily="18" charset="0"/>
                <a:ea typeface="+mn-ea"/>
                <a:cs typeface="Arial" pitchFamily="34" charset="0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C00000"/>
              </a:buClr>
              <a:buFont typeface="Wingdings" pitchFamily="2" charset="2"/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21769" y="4209074"/>
            <a:ext cx="7413443" cy="1323439"/>
          </a:xfr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 algn="l">
              <a:defRPr lang="es-ES" sz="4000" b="1" i="1" spc="0" baseline="0" dirty="0">
                <a:ln w="12700">
                  <a:noFill/>
                </a:ln>
                <a:solidFill>
                  <a:schemeClr val="tx1"/>
                </a:solidFill>
                <a:latin typeface="Book Antiqua" panose="02040602050305030304" pitchFamily="18" charset="0"/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s-ES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445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57333" y="4869161"/>
            <a:ext cx="9697077" cy="566738"/>
          </a:xfrm>
          <a:prstGeom prst="rect">
            <a:avLst/>
          </a:prstGeom>
          <a:noFill/>
        </p:spPr>
        <p:txBody>
          <a:bodyPr/>
          <a:lstStyle>
            <a:lvl1pPr algn="ctr">
              <a:defRPr lang="es-ES" b="1" dirty="0">
                <a:ln w="3175">
                  <a:noFill/>
                </a:ln>
                <a:solidFill>
                  <a:srgbClr val="A40000"/>
                </a:solidFill>
                <a:latin typeface="Book Antiqua" panose="02040602050305030304" pitchFamily="18" charset="0"/>
                <a:ea typeface="Verdana" panose="020B0604030504040204" pitchFamily="34" charset="0"/>
                <a:cs typeface="Book Antiqua" panose="02040602050305030304" pitchFamily="18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295467" y="1196753"/>
            <a:ext cx="9697077" cy="352839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57333" y="5510337"/>
            <a:ext cx="9697077" cy="5109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19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1423318"/>
            <a:ext cx="10972800" cy="45259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DF54C62-10AF-46AF-A7A7-A716141D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pic>
        <p:nvPicPr>
          <p:cNvPr id="5" name="Picture 2" descr="Resultado de imagen de teoria de sistemas mapa conceptual">
            <a:extLst>
              <a:ext uri="{FF2B5EF4-FFF2-40B4-BE49-F238E27FC236}">
                <a16:creationId xmlns:a16="http://schemas.microsoft.com/office/drawing/2014/main" id="{3DF313B6-E2F4-46E8-8D8B-AB688C51A0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826"/>
            <a:ext cx="12192000" cy="64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270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75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5FA29-184C-480A-A645-59CA9EC1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11" y="0"/>
            <a:ext cx="8454188" cy="397042"/>
          </a:xfrm>
        </p:spPr>
        <p:txBody>
          <a:bodyPr/>
          <a:lstStyle>
            <a:lvl1pPr algn="r">
              <a:defRPr sz="2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9083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1729" y="1076073"/>
            <a:ext cx="10972800" cy="5072064"/>
          </a:xfrm>
        </p:spPr>
        <p:txBody>
          <a:bodyPr vert="horz" lIns="36000" tIns="36000" rIns="36000" bIns="36000" rtlCol="0">
            <a:noAutofit/>
          </a:bodyPr>
          <a:lstStyle>
            <a:lvl1pPr>
              <a:lnSpc>
                <a:spcPts val="3600"/>
              </a:lnSpc>
              <a:spcAft>
                <a:spcPts val="24"/>
              </a:spcAft>
              <a:defRPr lang="es-ES" sz="2400" dirty="0" smtClean="0"/>
            </a:lvl1pPr>
            <a:lvl2pPr>
              <a:lnSpc>
                <a:spcPts val="3600"/>
              </a:lnSpc>
              <a:defRPr lang="es-ES" sz="2300" dirty="0" smtClean="0"/>
            </a:lvl2pPr>
            <a:lvl3pPr>
              <a:lnSpc>
                <a:spcPts val="3600"/>
              </a:lnSpc>
              <a:defRPr lang="es-ES" sz="2200" dirty="0" smtClean="0"/>
            </a:lvl3pPr>
            <a:lvl4pPr>
              <a:lnSpc>
                <a:spcPts val="3600"/>
              </a:lnSpc>
              <a:defRPr lang="es-ES" sz="2000" dirty="0" smtClean="0"/>
            </a:lvl4pPr>
            <a:lvl5pPr>
              <a:lnSpc>
                <a:spcPts val="3600"/>
              </a:lnSpc>
              <a:defRPr lang="es-ES" sz="2000" dirty="0"/>
            </a:lvl5pPr>
          </a:lstStyle>
          <a:p>
            <a:pPr lvl="0">
              <a:lnSpc>
                <a:spcPts val="3600"/>
              </a:lnSpc>
            </a:pPr>
            <a:r>
              <a:rPr lang="es-ES"/>
              <a:t>Editar los estilos de texto del patrón</a:t>
            </a:r>
          </a:p>
          <a:p>
            <a:pPr lvl="1">
              <a:lnSpc>
                <a:spcPts val="3600"/>
              </a:lnSpc>
            </a:pPr>
            <a:r>
              <a:rPr lang="es-ES"/>
              <a:t>Segundo nivel</a:t>
            </a:r>
          </a:p>
          <a:p>
            <a:pPr lvl="2">
              <a:lnSpc>
                <a:spcPts val="3600"/>
              </a:lnSpc>
            </a:pPr>
            <a:r>
              <a:rPr lang="es-ES"/>
              <a:t>Tercer nivel</a:t>
            </a:r>
          </a:p>
          <a:p>
            <a:pPr lvl="3">
              <a:lnSpc>
                <a:spcPts val="3600"/>
              </a:lnSpc>
            </a:pPr>
            <a:r>
              <a:rPr lang="es-ES"/>
              <a:t>Cuarto nivel</a:t>
            </a:r>
          </a:p>
          <a:p>
            <a:pPr lvl="4">
              <a:lnSpc>
                <a:spcPts val="3600"/>
              </a:lnSpc>
            </a:pPr>
            <a:r>
              <a:rPr lang="es-ES"/>
              <a:t>Quinto nivel</a:t>
            </a:r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3724F7F-5188-42BE-B67B-0E78F9B9F8F9}"/>
              </a:ext>
            </a:extLst>
          </p:cNvPr>
          <p:cNvCxnSpPr>
            <a:cxnSpLocks/>
          </p:cNvCxnSpPr>
          <p:nvPr userDrawn="1"/>
        </p:nvCxnSpPr>
        <p:spPr>
          <a:xfrm>
            <a:off x="11621167" y="6717634"/>
            <a:ext cx="0" cy="140366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F8CFC6B2-2805-4894-8859-013D356B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78444FA-384B-421B-B81C-AE4C53321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76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94884" y="3902551"/>
            <a:ext cx="10363200" cy="14465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defRPr lang="es-ES" sz="4400" dirty="0">
                <a:ln w="12700">
                  <a:noFill/>
                </a:ln>
                <a:solidFill>
                  <a:srgbClr val="A40000"/>
                </a:solidFill>
                <a:ea typeface="+mn-ea"/>
                <a:cs typeface="Arial" pitchFamily="34" charset="0"/>
              </a:defRPr>
            </a:lvl1pPr>
          </a:lstStyle>
          <a:p>
            <a:pPr marL="0" lvl="0" indent="0" algn="ctr">
              <a:spcBef>
                <a:spcPct val="20000"/>
              </a:spcBef>
              <a:buClr>
                <a:srgbClr val="C00000"/>
              </a:buClr>
              <a:buFont typeface="Wingdings" pitchFamily="2" charset="2"/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904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2875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2875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73BD1F6E-B38D-487B-BC1D-36930BD8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35679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 hasCustomPrompt="1"/>
          </p:nvPr>
        </p:nvSpPr>
        <p:spPr>
          <a:xfrm>
            <a:off x="609600" y="1196753"/>
            <a:ext cx="5386917" cy="978123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rgbClr val="CC0000"/>
                </a:solidFill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196753"/>
            <a:ext cx="5389033" cy="978123"/>
          </a:xfrm>
        </p:spPr>
        <p:txBody>
          <a:bodyPr anchor="t">
            <a:noAutofit/>
          </a:bodyPr>
          <a:lstStyle>
            <a:lvl1pPr marL="0" indent="0">
              <a:buNone/>
              <a:defRPr sz="2000" b="1">
                <a:solidFill>
                  <a:srgbClr val="CC0000"/>
                </a:solidFill>
                <a:latin typeface="Book Antiqua" panose="0204060205030503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E466263-24DE-4374-9DE5-7D77CFC14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34978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9B5275F-4EF5-4B57-802D-34358DC6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97996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88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3393" y="1340768"/>
            <a:ext cx="4011084" cy="946026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2200" b="0">
                <a:solidFill>
                  <a:srgbClr val="A40000"/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1340769"/>
            <a:ext cx="6815667" cy="46413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2370221"/>
            <a:ext cx="4011084" cy="361192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37313"/>
            <a:ext cx="2844800" cy="365125"/>
          </a:xfrm>
          <a:prstGeom prst="rect">
            <a:avLst/>
          </a:prstGeom>
        </p:spPr>
        <p:txBody>
          <a:bodyPr/>
          <a:lstStyle/>
          <a:p>
            <a:fld id="{25562923-2E0A-44FD-8683-9F40F2D6220B}" type="datetimeFigureOut">
              <a:rPr lang="es-ES" smtClean="0"/>
              <a:t>27/05/2021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3731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178672" y="6268456"/>
            <a:ext cx="884989" cy="449179"/>
          </a:xfrm>
          <a:prstGeom prst="rect">
            <a:avLst/>
          </a:prstGeom>
        </p:spPr>
        <p:txBody>
          <a:bodyPr/>
          <a:lstStyle/>
          <a:p>
            <a:fld id="{BE6E7CD0-D526-4494-A629-31890B01C97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93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73768" y="1058999"/>
            <a:ext cx="10972800" cy="4944758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marL="730251" lvl="1" defTabSz="987425"/>
            <a:r>
              <a:rPr lang="es-ES" dirty="0"/>
              <a:t>Tercer nivel</a:t>
            </a:r>
          </a:p>
          <a:p>
            <a:pPr marL="1011238" lvl="1"/>
            <a:r>
              <a:rPr lang="es-ES" dirty="0"/>
              <a:t>Cuarto nivel</a:t>
            </a:r>
          </a:p>
          <a:p>
            <a:pPr marL="1354138" lvl="1"/>
            <a:r>
              <a:rPr lang="es-ES" dirty="0"/>
              <a:t>Quinto nivel</a:t>
            </a:r>
          </a:p>
        </p:txBody>
      </p:sp>
      <p:sp>
        <p:nvSpPr>
          <p:cNvPr id="9" name="AutoShape 2" descr="Encabezado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sz="1800" dirty="0">
              <a:latin typeface="Verdana" panose="020B060403050404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9A96E4-310D-4105-B491-5BBF7188E4C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" y="17601"/>
            <a:ext cx="2388887" cy="72434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0EED047-8E79-4297-BD40-6EF7DFD71AA9}"/>
              </a:ext>
            </a:extLst>
          </p:cNvPr>
          <p:cNvSpPr txBox="1"/>
          <p:nvPr userDrawn="1"/>
        </p:nvSpPr>
        <p:spPr>
          <a:xfrm>
            <a:off x="0" y="6550223"/>
            <a:ext cx="2534652" cy="307777"/>
          </a:xfrm>
          <a:prstGeom prst="rect">
            <a:avLst/>
          </a:prstGeom>
          <a:solidFill>
            <a:srgbClr val="A40000"/>
          </a:solidFill>
        </p:spPr>
        <p:txBody>
          <a:bodyPr wrap="square" rtlCol="0">
            <a:spAutoFit/>
          </a:bodyPr>
          <a:lstStyle/>
          <a:p>
            <a:r>
              <a:rPr lang="es-ES" sz="1400" b="1" i="1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Prof. Rita de la Torre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305A611A-980B-4E13-AC6D-2C3AEA295FFE}"/>
              </a:ext>
            </a:extLst>
          </p:cNvPr>
          <p:cNvCxnSpPr>
            <a:cxnSpLocks/>
          </p:cNvCxnSpPr>
          <p:nvPr userDrawn="1"/>
        </p:nvCxnSpPr>
        <p:spPr>
          <a:xfrm>
            <a:off x="11621167" y="6717634"/>
            <a:ext cx="0" cy="140366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A1C01D30-0E68-4CD8-9C2D-9D51D8BB970B}"/>
              </a:ext>
            </a:extLst>
          </p:cNvPr>
          <p:cNvCxnSpPr/>
          <p:nvPr userDrawn="1"/>
        </p:nvCxnSpPr>
        <p:spPr>
          <a:xfrm>
            <a:off x="112295" y="84222"/>
            <a:ext cx="0" cy="6773779"/>
          </a:xfrm>
          <a:prstGeom prst="line">
            <a:avLst/>
          </a:prstGeom>
          <a:ln w="635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ítulo 19">
            <a:extLst>
              <a:ext uri="{FF2B5EF4-FFF2-40B4-BE49-F238E27FC236}">
                <a16:creationId xmlns:a16="http://schemas.microsoft.com/office/drawing/2014/main" id="{91EF5F0B-7D52-4DB0-A3EB-FC3B8745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811" y="0"/>
            <a:ext cx="8454188" cy="397042"/>
          </a:xfrm>
          <a:prstGeom prst="rect">
            <a:avLst/>
          </a:prstGeom>
          <a:solidFill>
            <a:srgbClr val="A40000"/>
          </a:solidFill>
        </p:spPr>
        <p:txBody>
          <a:bodyPr/>
          <a:lstStyle/>
          <a:p>
            <a:pPr marL="0" lvl="0" algn="r"/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8355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</p:sldLayoutIdLst>
  <p:txStyles>
    <p:titleStyle>
      <a:lvl1pPr algn="l" defTabSz="914400" rtl="0" eaLnBrk="1" latinLnBrk="0" hangingPunct="1">
        <a:spcBef>
          <a:spcPct val="0"/>
        </a:spcBef>
        <a:buNone/>
        <a:defRPr lang="es-ES" sz="1800" b="1" i="1" kern="1200" spc="0" baseline="0" smtClean="0">
          <a:ln w="3175">
            <a:noFill/>
          </a:ln>
          <a:solidFill>
            <a:schemeClr val="bg1"/>
          </a:solidFill>
          <a:latin typeface="Book Antiqua" panose="02040602050305030304" pitchFamily="18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None/>
        <a:defRPr lang="es-ES" sz="26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366713" indent="-28575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4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tabLst/>
        <a:defRPr lang="es-ES" sz="24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200" kern="1200" dirty="0" smtClean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708025" indent="-228600" algn="l" defTabSz="914400" rtl="0" eaLnBrk="1" latinLnBrk="0" hangingPunct="1">
        <a:spcBef>
          <a:spcPct val="20000"/>
        </a:spcBef>
        <a:buClr>
          <a:srgbClr val="C00000"/>
        </a:buClr>
        <a:buFont typeface="Wingdings" pitchFamily="2" charset="2"/>
        <a:buChar char="§"/>
        <a:defRPr lang="es-ES" sz="2200" kern="1200" dirty="0">
          <a:solidFill>
            <a:schemeClr val="tx1">
              <a:lumMod val="85000"/>
              <a:lumOff val="15000"/>
            </a:schemeClr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712681" y="2408530"/>
            <a:ext cx="7171966" cy="830997"/>
          </a:xfrm>
        </p:spPr>
        <p:txBody>
          <a:bodyPr/>
          <a:lstStyle/>
          <a:p>
            <a:pPr algn="r"/>
            <a:r>
              <a:rPr lang="es-ES" sz="4800" dirty="0"/>
              <a:t>Sistemas de Información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96146" y="3429000"/>
            <a:ext cx="7675417" cy="12978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sz="2800" b="0">
                <a:latin typeface="Verdana" panose="020B0604030504040204" pitchFamily="34" charset="0"/>
                <a:ea typeface="Verdana" panose="020B0604030504040204" pitchFamily="34" charset="0"/>
              </a:rPr>
              <a:t>Seminario:</a:t>
            </a:r>
            <a:br>
              <a:rPr lang="es-ES" sz="2800" b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800" b="0">
                <a:latin typeface="Verdana" panose="020B0604030504040204" pitchFamily="34" charset="0"/>
                <a:ea typeface="Verdana" panose="020B0604030504040204" pitchFamily="34" charset="0"/>
              </a:rPr>
              <a:t>Creación </a:t>
            </a:r>
            <a:r>
              <a:rPr lang="es-ES" sz="2800" b="0" dirty="0">
                <a:latin typeface="Verdana" panose="020B0604030504040204" pitchFamily="34" charset="0"/>
                <a:ea typeface="Verdana" panose="020B0604030504040204" pitchFamily="34" charset="0"/>
              </a:rPr>
              <a:t>de una Tienda On-Line</a:t>
            </a:r>
            <a:endParaRPr lang="en-US" sz="2800" b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615C6D-E0A8-406A-A7F4-4CDE25714D1B}"/>
              </a:ext>
            </a:extLst>
          </p:cNvPr>
          <p:cNvSpPr txBox="1"/>
          <p:nvPr/>
        </p:nvSpPr>
        <p:spPr>
          <a:xfrm>
            <a:off x="2120349" y="6016487"/>
            <a:ext cx="4142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panose="02040502050405020303" pitchFamily="18" charset="0"/>
              </a:rPr>
              <a:t>Prof. Rita de la Torre</a:t>
            </a:r>
          </a:p>
        </p:txBody>
      </p:sp>
      <p:pic>
        <p:nvPicPr>
          <p:cNvPr id="2050" name="Picture 2" descr="Ecwid Review Of Features And Pricing | What Is Ecwid?">
            <a:extLst>
              <a:ext uri="{FF2B5EF4-FFF2-40B4-BE49-F238E27FC236}">
                <a16:creationId xmlns:a16="http://schemas.microsoft.com/office/drawing/2014/main" id="{BFFC0B42-F240-40B1-ABDA-0744F636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849" y="5582566"/>
            <a:ext cx="3211223" cy="10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426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9378C-C4D9-461C-B5E0-F4F91A71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Agregar impuestos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CEB064-3D89-4AEE-AB44-42594FE0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3" t="7509" b="7898"/>
          <a:stretch/>
        </p:blipFill>
        <p:spPr>
          <a:xfrm>
            <a:off x="3657599" y="1157156"/>
            <a:ext cx="8129431" cy="55882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DE31FB-9898-481F-B5A7-669BBAEDD89E}"/>
              </a:ext>
            </a:extLst>
          </p:cNvPr>
          <p:cNvSpPr txBox="1"/>
          <p:nvPr/>
        </p:nvSpPr>
        <p:spPr>
          <a:xfrm>
            <a:off x="5177450" y="546266"/>
            <a:ext cx="7014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>
                <a:solidFill>
                  <a:srgbClr val="C00000"/>
                </a:solidFill>
              </a:rPr>
              <a:t>CONFIGURACIÓN</a:t>
            </a:r>
            <a:r>
              <a:rPr lang="ca-ES" sz="2400">
                <a:solidFill>
                  <a:srgbClr val="C00000"/>
                </a:solidFill>
              </a:rPr>
              <a:t> </a:t>
            </a:r>
            <a:r>
              <a:rPr lang="ca-ES" sz="2400">
                <a:solidFill>
                  <a:srgbClr val="C00000"/>
                </a:solidFill>
                <a:sym typeface="Webdings" panose="05030102010509060703" pitchFamily="18" charset="2"/>
              </a:rPr>
              <a:t>Configuración | </a:t>
            </a:r>
            <a:r>
              <a:rPr lang="ca-ES" sz="2400">
                <a:solidFill>
                  <a:srgbClr val="C00000"/>
                </a:solidFill>
              </a:rPr>
              <a:t>Impuestos y facturas </a:t>
            </a:r>
          </a:p>
        </p:txBody>
      </p:sp>
    </p:spTree>
    <p:extLst>
      <p:ext uri="{BB962C8B-B14F-4D97-AF65-F5344CB8AC3E}">
        <p14:creationId xmlns:p14="http://schemas.microsoft.com/office/powerpoint/2010/main" val="630421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4C556-6994-4A60-8A5D-BDC5CDFF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/>
              <a:t>Ingresar productos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BFDF201-A5E9-4577-9BFF-4AD404CF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1" y="761912"/>
            <a:ext cx="3635198" cy="3800852"/>
          </a:xfrm>
          <a:prstGeom prst="rect">
            <a:avLst/>
          </a:prstGeom>
        </p:spPr>
      </p:pic>
      <p:sp>
        <p:nvSpPr>
          <p:cNvPr id="7" name="CustomShape 6">
            <a:extLst>
              <a:ext uri="{FF2B5EF4-FFF2-40B4-BE49-F238E27FC236}">
                <a16:creationId xmlns:a16="http://schemas.microsoft.com/office/drawing/2014/main" id="{BAF066BD-36BF-4315-AD3E-2061EFD73966}"/>
              </a:ext>
            </a:extLst>
          </p:cNvPr>
          <p:cNvSpPr/>
          <p:nvPr/>
        </p:nvSpPr>
        <p:spPr>
          <a:xfrm>
            <a:off x="1177221" y="1903484"/>
            <a:ext cx="2228808" cy="203607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b">
            <a:spAutoFit/>
          </a:bodyPr>
          <a:lstStyle/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s-ES" sz="2400">
                <a:latin typeface="Verdana" panose="020B0604030504040204" pitchFamily="34" charset="0"/>
                <a:ea typeface="Verdana" panose="020B0604030504040204" pitchFamily="34" charset="0"/>
              </a:rPr>
              <a:t>Definir </a:t>
            </a:r>
            <a:br>
              <a:rPr lang="es-ES" sz="240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>
                <a:latin typeface="Verdana" panose="020B0604030504040204" pitchFamily="34" charset="0"/>
                <a:ea typeface="Verdana" panose="020B0604030504040204" pitchFamily="34" charset="0"/>
              </a:rPr>
              <a:t>los tipos de producto</a:t>
            </a: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s-ES" spc="-1"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(y sus características)</a:t>
            </a:r>
            <a:endParaRPr lang="ca-ES" b="0" strike="noStrike" spc="-1" dirty="0"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8F28023-89A5-40D6-B04F-2434FB9BD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99" y="1801761"/>
            <a:ext cx="3265854" cy="3666776"/>
          </a:xfrm>
          <a:prstGeom prst="rect">
            <a:avLst/>
          </a:prstGeom>
        </p:spPr>
      </p:pic>
      <p:sp>
        <p:nvSpPr>
          <p:cNvPr id="27" name="CustomShape 6">
            <a:extLst>
              <a:ext uri="{FF2B5EF4-FFF2-40B4-BE49-F238E27FC236}">
                <a16:creationId xmlns:a16="http://schemas.microsoft.com/office/drawing/2014/main" id="{858C14DA-503E-45EB-87A8-4D20763A86C5}"/>
              </a:ext>
            </a:extLst>
          </p:cNvPr>
          <p:cNvSpPr/>
          <p:nvPr/>
        </p:nvSpPr>
        <p:spPr>
          <a:xfrm>
            <a:off x="5134677" y="3429000"/>
            <a:ext cx="2228808" cy="135953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b">
            <a:spAutoFit/>
          </a:bodyPr>
          <a:lstStyle/>
          <a:p>
            <a:pPr algn="ctr">
              <a:lnSpc>
                <a:spcPct val="120000"/>
              </a:lnSpc>
              <a:spcBef>
                <a:spcPts val="601"/>
              </a:spcBef>
            </a:pPr>
            <a:r>
              <a:rPr lang="es-ES" sz="2400">
                <a:latin typeface="Verdana" panose="020B0604030504040204" pitchFamily="34" charset="0"/>
                <a:ea typeface="Verdana" panose="020B0604030504040204" pitchFamily="34" charset="0"/>
              </a:rPr>
              <a:t>Crear las</a:t>
            </a:r>
          </a:p>
          <a:p>
            <a:pPr algn="ctr">
              <a:lnSpc>
                <a:spcPct val="120000"/>
              </a:lnSpc>
              <a:spcBef>
                <a:spcPts val="601"/>
              </a:spcBef>
            </a:pPr>
            <a:r>
              <a:rPr lang="es-ES" sz="2400" b="0" strike="noStrike" spc="-1"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categor</a:t>
            </a:r>
            <a:r>
              <a:rPr lang="es-ES" sz="2400" spc="-1"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ías de producto</a:t>
            </a:r>
            <a:endParaRPr lang="ca-ES" b="0" strike="noStrike" spc="-1" dirty="0"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30AF166-DF8B-4685-BD3A-7734E59B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32" y="1051159"/>
            <a:ext cx="3386618" cy="3346492"/>
          </a:xfrm>
          <a:prstGeom prst="rect">
            <a:avLst/>
          </a:prstGeom>
        </p:spPr>
      </p:pic>
      <p:sp>
        <p:nvSpPr>
          <p:cNvPr id="30" name="CustomShape 6">
            <a:extLst>
              <a:ext uri="{FF2B5EF4-FFF2-40B4-BE49-F238E27FC236}">
                <a16:creationId xmlns:a16="http://schemas.microsoft.com/office/drawing/2014/main" id="{0FE8920D-5A29-44ED-8C86-3AE54B18AE53}"/>
              </a:ext>
            </a:extLst>
          </p:cNvPr>
          <p:cNvSpPr/>
          <p:nvPr/>
        </p:nvSpPr>
        <p:spPr>
          <a:xfrm>
            <a:off x="9102468" y="2651204"/>
            <a:ext cx="2228808" cy="91634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b">
            <a:spAutoFit/>
          </a:bodyPr>
          <a:lstStyle/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s-ES" sz="2400">
                <a:latin typeface="Verdana" panose="020B0604030504040204" pitchFamily="34" charset="0"/>
                <a:ea typeface="Verdana" panose="020B0604030504040204" pitchFamily="34" charset="0"/>
              </a:rPr>
              <a:t>Agregar los</a:t>
            </a:r>
          </a:p>
          <a:p>
            <a:pPr>
              <a:lnSpc>
                <a:spcPct val="120000"/>
              </a:lnSpc>
              <a:spcBef>
                <a:spcPts val="601"/>
              </a:spcBef>
            </a:pPr>
            <a:r>
              <a:rPr lang="es-ES" sz="2400" b="0" strike="noStrike" spc="-1">
                <a:latin typeface="Verdana" panose="020B0604030504040204" pitchFamily="34" charset="0"/>
                <a:ea typeface="Verdana" panose="020B0604030504040204" pitchFamily="34" charset="0"/>
                <a:cs typeface="Open Sans" panose="020B0606030504020204" pitchFamily="34" charset="0"/>
              </a:rPr>
              <a:t>productos</a:t>
            </a:r>
            <a:endParaRPr lang="ca-ES" b="0" strike="noStrike" spc="-1" dirty="0">
              <a:latin typeface="Verdana" panose="020B0604030504040204" pitchFamily="34" charset="0"/>
              <a:ea typeface="Verdana" panose="020B060403050404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676C3A0-2D97-4CDB-A146-CAB0B29C0C20}"/>
              </a:ext>
            </a:extLst>
          </p:cNvPr>
          <p:cNvSpPr txBox="1"/>
          <p:nvPr/>
        </p:nvSpPr>
        <p:spPr>
          <a:xfrm>
            <a:off x="980001" y="4696725"/>
            <a:ext cx="2951794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ca-E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CONFIGURACIÓN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DF258DF-5653-4C56-A92E-F64888067BA2}"/>
              </a:ext>
            </a:extLst>
          </p:cNvPr>
          <p:cNvSpPr txBox="1"/>
          <p:nvPr/>
        </p:nvSpPr>
        <p:spPr>
          <a:xfrm>
            <a:off x="980001" y="5158390"/>
            <a:ext cx="295179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ca-ES">
                <a:solidFill>
                  <a:srgbClr val="00B0F0"/>
                </a:solidFill>
              </a:rPr>
              <a:t>Tipos de Producto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B1B866D-0AD6-4AD8-97A9-2B5D8D739AD9}"/>
              </a:ext>
            </a:extLst>
          </p:cNvPr>
          <p:cNvSpPr txBox="1"/>
          <p:nvPr/>
        </p:nvSpPr>
        <p:spPr>
          <a:xfrm>
            <a:off x="4996098" y="5796125"/>
            <a:ext cx="2763898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ca-E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CATALOGO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13CC98-8DC0-4A7B-94F6-82D56A6A9ED6}"/>
              </a:ext>
            </a:extLst>
          </p:cNvPr>
          <p:cNvSpPr txBox="1"/>
          <p:nvPr/>
        </p:nvSpPr>
        <p:spPr>
          <a:xfrm>
            <a:off x="4996097" y="6257790"/>
            <a:ext cx="276389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ca-ES">
                <a:solidFill>
                  <a:srgbClr val="00B0F0"/>
                </a:solidFill>
              </a:rPr>
              <a:t>Categoría              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F9CD0BF5-F33B-45D9-AFF6-D868342C6716}"/>
              </a:ext>
            </a:extLst>
          </p:cNvPr>
          <p:cNvSpPr txBox="1"/>
          <p:nvPr/>
        </p:nvSpPr>
        <p:spPr>
          <a:xfrm>
            <a:off x="8990825" y="4711312"/>
            <a:ext cx="2763898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ca-E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CATALOGO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4D40D16-37EE-4408-8992-94071544AB6A}"/>
              </a:ext>
            </a:extLst>
          </p:cNvPr>
          <p:cNvSpPr txBox="1"/>
          <p:nvPr/>
        </p:nvSpPr>
        <p:spPr>
          <a:xfrm>
            <a:off x="8990824" y="5172977"/>
            <a:ext cx="277031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ca-ES">
                <a:solidFill>
                  <a:srgbClr val="00B0F0"/>
                </a:solidFill>
              </a:rPr>
              <a:t>Productos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14046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A92F55-F9BB-4F7E-A601-12C0FF09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Definir tipos de productos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518625-FF5B-48E7-AFCD-FAC31C19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11" y="589660"/>
            <a:ext cx="6937076" cy="61528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46770F-F453-4DB4-A57B-7BC7E5250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2"/>
          <a:stretch/>
        </p:blipFill>
        <p:spPr>
          <a:xfrm>
            <a:off x="932873" y="2105915"/>
            <a:ext cx="2684865" cy="4162425"/>
          </a:xfrm>
          <a:prstGeom prst="rect">
            <a:avLst/>
          </a:prstGeom>
        </p:spPr>
      </p:pic>
      <p:pic>
        <p:nvPicPr>
          <p:cNvPr id="7" name="Gráfico 6" descr="Flecha con curva ligera">
            <a:extLst>
              <a:ext uri="{FF2B5EF4-FFF2-40B4-BE49-F238E27FC236}">
                <a16:creationId xmlns:a16="http://schemas.microsoft.com/office/drawing/2014/main" id="{F8FD1B24-57EC-4C12-9946-E667151D5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0036" y="4960048"/>
            <a:ext cx="1500910" cy="150091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7D4ADB-AD49-4958-A3C1-56D537DFBF11}"/>
              </a:ext>
            </a:extLst>
          </p:cNvPr>
          <p:cNvSpPr txBox="1"/>
          <p:nvPr/>
        </p:nvSpPr>
        <p:spPr>
          <a:xfrm>
            <a:off x="7647712" y="1227194"/>
            <a:ext cx="4507344" cy="1154162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ca-ES" sz="16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TIPOS DE PRODUCTO</a:t>
            </a:r>
          </a:p>
          <a:p>
            <a:pPr>
              <a:spcAft>
                <a:spcPts val="600"/>
              </a:spcAft>
            </a:pP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Clasificación de productos que engloba características o atributos comunes al mismo: talle, cuello, tipo de mangas, etc.</a:t>
            </a:r>
          </a:p>
        </p:txBody>
      </p:sp>
    </p:spTree>
    <p:extLst>
      <p:ext uri="{BB962C8B-B14F-4D97-AF65-F5344CB8AC3E}">
        <p14:creationId xmlns:p14="http://schemas.microsoft.com/office/powerpoint/2010/main" val="387266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64449-6474-4950-B35F-651E7493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categorías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9D73C6-3209-465B-AF97-6F7AF99D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96178"/>
            <a:ext cx="12192000" cy="4140391"/>
          </a:xfrm>
          <a:prstGeom prst="rect">
            <a:avLst/>
          </a:prstGeom>
        </p:spPr>
      </p:pic>
      <p:pic>
        <p:nvPicPr>
          <p:cNvPr id="7" name="Gráfico 6" descr="Flecha con curva ligera">
            <a:extLst>
              <a:ext uri="{FF2B5EF4-FFF2-40B4-BE49-F238E27FC236}">
                <a16:creationId xmlns:a16="http://schemas.microsoft.com/office/drawing/2014/main" id="{70C59CC3-1E8E-4664-8B0B-140A3EAB5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12200">
            <a:off x="1291680" y="3995224"/>
            <a:ext cx="1399504" cy="1399504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B9CE08F-F119-449B-9B30-E65459739F10}"/>
              </a:ext>
            </a:extLst>
          </p:cNvPr>
          <p:cNvSpPr txBox="1"/>
          <p:nvPr/>
        </p:nvSpPr>
        <p:spPr>
          <a:xfrm>
            <a:off x="6095999" y="506159"/>
            <a:ext cx="5994401" cy="2416046"/>
          </a:xfrm>
          <a:prstGeom prst="rect">
            <a:avLst/>
          </a:prstGeom>
          <a:solidFill>
            <a:schemeClr val="bg1"/>
          </a:solidFill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ca-ES" sz="1600" b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CATEGORÍAS</a:t>
            </a: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Clasificación de productos que está basada en la segmentación (a quien va dirigido el mismo).</a:t>
            </a:r>
          </a:p>
          <a:p>
            <a:pPr>
              <a:spcAft>
                <a:spcPts val="600"/>
              </a:spcAft>
            </a:pP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Muchas tiendas usan el </a:t>
            </a:r>
            <a:r>
              <a:rPr lang="ca-ES" sz="1400">
                <a:latin typeface="Verdana" panose="020B0604030504040204" pitchFamily="34" charset="0"/>
                <a:ea typeface="Verdana" panose="020B0604030504040204" pitchFamily="34" charset="0"/>
              </a:rPr>
              <a:t>TIPO DE PRODUCTO</a:t>
            </a: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, para segmentar por categories.</a:t>
            </a:r>
          </a:p>
          <a:p>
            <a:pPr defTabSz="1163638">
              <a:spcAft>
                <a:spcPts val="600"/>
              </a:spcAft>
            </a:pP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Ejemplos: 	</a:t>
            </a:r>
            <a:r>
              <a:rPr lang="ca-ES" sz="1400">
                <a:latin typeface="Verdana" panose="020B0604030504040204" pitchFamily="34" charset="0"/>
                <a:ea typeface="Verdana" panose="020B0604030504040204" pitchFamily="34" charset="0"/>
              </a:rPr>
              <a:t>DAMAS-CABALLEROS-NIÑOS</a:t>
            </a:r>
          </a:p>
          <a:p>
            <a:pPr defTabSz="1163638">
              <a:spcAft>
                <a:spcPts val="600"/>
              </a:spcAft>
            </a:pPr>
            <a:r>
              <a:rPr lang="ca-ES" sz="1400">
                <a:latin typeface="Verdana" panose="020B0604030504040204" pitchFamily="34" charset="0"/>
                <a:ea typeface="Verdana" panose="020B0604030504040204" pitchFamily="34" charset="0"/>
              </a:rPr>
              <a:t>	INFANTIL-JUVENIL </a:t>
            </a:r>
          </a:p>
          <a:p>
            <a:pPr defTabSz="1163638">
              <a:spcAft>
                <a:spcPts val="600"/>
              </a:spcAft>
            </a:pPr>
            <a:r>
              <a:rPr lang="ca-ES" sz="1400">
                <a:latin typeface="Verdana" panose="020B0604030504040204" pitchFamily="34" charset="0"/>
                <a:ea typeface="Verdana" panose="020B0604030504040204" pitchFamily="34" charset="0"/>
              </a:rPr>
              <a:t>	MARCAS BLANCAS – OTRAS MARCAS</a:t>
            </a:r>
            <a:r>
              <a:rPr lang="ca-ES" sz="160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8955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64449-6474-4950-B35F-651E7493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Crear Productos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8EF4DA9-C9DE-4B82-852D-93AC7025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62227"/>
            <a:ext cx="12192000" cy="3933545"/>
          </a:xfrm>
          <a:prstGeom prst="rect">
            <a:avLst/>
          </a:prstGeom>
        </p:spPr>
      </p:pic>
      <p:pic>
        <p:nvPicPr>
          <p:cNvPr id="4" name="Gráfico 3" descr="Flecha con curva ligera">
            <a:extLst>
              <a:ext uri="{FF2B5EF4-FFF2-40B4-BE49-F238E27FC236}">
                <a16:creationId xmlns:a16="http://schemas.microsoft.com/office/drawing/2014/main" id="{EDB202BD-0AA8-4C8A-B75B-35B3C37A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12200">
            <a:off x="1003264" y="2730306"/>
            <a:ext cx="1164967" cy="1164967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6246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29BB2-ACE4-4FC8-AE6F-755E29B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200" dirty="0"/>
              <a:t>Crear productos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FE7096B-292F-4787-B109-F99C08676C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7811" y="584716"/>
            <a:ext cx="8302752" cy="6116266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43DE59FE-7A28-47F7-8AD2-117C453D94EB}"/>
              </a:ext>
            </a:extLst>
          </p:cNvPr>
          <p:cNvCxnSpPr>
            <a:cxnSpLocks/>
          </p:cNvCxnSpPr>
          <p:nvPr/>
        </p:nvCxnSpPr>
        <p:spPr>
          <a:xfrm flipV="1">
            <a:off x="1662545" y="1330037"/>
            <a:ext cx="4793673" cy="1504981"/>
          </a:xfrm>
          <a:prstGeom prst="straightConnector1">
            <a:avLst/>
          </a:prstGeom>
          <a:ln w="190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87D0C770-ADFB-446E-A15A-F6E1A325950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652787" y="3810121"/>
            <a:ext cx="4313904" cy="2396715"/>
          </a:xfrm>
          <a:prstGeom prst="straightConnector1">
            <a:avLst/>
          </a:prstGeom>
          <a:ln w="190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5A68D2-1B66-47F7-832E-5AA1E6FC108C}"/>
              </a:ext>
            </a:extLst>
          </p:cNvPr>
          <p:cNvSpPr txBox="1"/>
          <p:nvPr/>
        </p:nvSpPr>
        <p:spPr>
          <a:xfrm>
            <a:off x="83128" y="2648742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ATRIBUTOS DEL </a:t>
            </a:r>
            <a:br>
              <a:rPr lang="ca-E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a-E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 DE PRODUCTO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3ABC5B4-E29E-452C-8E33-B823A9EE7F31}"/>
              </a:ext>
            </a:extLst>
          </p:cNvPr>
          <p:cNvSpPr txBox="1"/>
          <p:nvPr/>
        </p:nvSpPr>
        <p:spPr>
          <a:xfrm>
            <a:off x="83127" y="3548511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CATEGORÍA</a:t>
            </a:r>
          </a:p>
          <a:p>
            <a:r>
              <a:rPr lang="ca-E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 PRODUCTO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4204940-6C8F-4C26-8569-88968160E4E4}"/>
              </a:ext>
            </a:extLst>
          </p:cNvPr>
          <p:cNvSpPr/>
          <p:nvPr/>
        </p:nvSpPr>
        <p:spPr>
          <a:xfrm>
            <a:off x="8235656" y="1156625"/>
            <a:ext cx="999178" cy="224058"/>
          </a:xfrm>
          <a:prstGeom prst="rect">
            <a:avLst/>
          </a:prstGeom>
          <a:noFill/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12783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62006-3BBD-4CAB-BA0C-90F306C0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235445-696B-4CB0-8C12-926CD4444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44" y="0"/>
            <a:ext cx="9393655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DBA5031-722E-45E0-AE61-177C61C348DD}"/>
              </a:ext>
            </a:extLst>
          </p:cNvPr>
          <p:cNvSpPr txBox="1">
            <a:spLocks/>
          </p:cNvSpPr>
          <p:nvPr/>
        </p:nvSpPr>
        <p:spPr>
          <a:xfrm>
            <a:off x="7934036" y="0"/>
            <a:ext cx="4257963" cy="397042"/>
          </a:xfrm>
          <a:prstGeom prst="rect">
            <a:avLst/>
          </a:prstGeom>
          <a:solidFill>
            <a:srgbClr val="A40000"/>
          </a:solidFill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lang="es-ES" sz="1800" b="1" i="1" kern="1200" spc="0" baseline="0">
                <a:ln w="3175">
                  <a:noFill/>
                </a:ln>
                <a:solidFill>
                  <a:schemeClr val="bg1"/>
                </a:solidFill>
                <a:latin typeface="Book Antiqua" panose="02040602050305030304" pitchFamily="18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ES" dirty="0"/>
              <a:t>Configurar la Factura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6DAC0F-D26A-44D3-A097-08118201F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96" y="1526035"/>
            <a:ext cx="571177" cy="34552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8D744D4-563A-4122-8D2C-A90C1D9AC510}"/>
              </a:ext>
            </a:extLst>
          </p:cNvPr>
          <p:cNvCxnSpPr/>
          <p:nvPr/>
        </p:nvCxnSpPr>
        <p:spPr>
          <a:xfrm>
            <a:off x="886692" y="5615710"/>
            <a:ext cx="205970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09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7282B-0202-4307-8FA0-044AA484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el Starter </a:t>
            </a:r>
            <a:r>
              <a:rPr lang="es-ES" dirty="0" err="1"/>
              <a:t>Site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178145-9C8A-4052-9BB9-5159F0A80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50824"/>
            <a:ext cx="11938000" cy="5831405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991F1FE-9F2F-45D9-87C8-0B3F6B07C94D}"/>
              </a:ext>
            </a:extLst>
          </p:cNvPr>
          <p:cNvCxnSpPr/>
          <p:nvPr/>
        </p:nvCxnSpPr>
        <p:spPr>
          <a:xfrm>
            <a:off x="5606473" y="5754255"/>
            <a:ext cx="125614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84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4668A-88F3-4D23-8669-FCF7D3D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Editar la apariencia del sitio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152BA9-FE46-497A-8321-2D1FE954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09" y="733829"/>
            <a:ext cx="10501745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0F5ECE-8D51-4268-B3DB-9C350FFE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Agregar Redes Sociales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B5975B-59A8-4994-B487-FF6EA35B2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55" y="397043"/>
            <a:ext cx="7460444" cy="646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3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E3F0BD-9779-4021-A9B0-B2A2CF84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Tienda virtual </a:t>
            </a:r>
            <a:r>
              <a:rPr lang="es-ES" dirty="0" err="1"/>
              <a:t>Ecwid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64BD335-20D6-4A45-9610-8DCABFF97B89}"/>
              </a:ext>
            </a:extLst>
          </p:cNvPr>
          <p:cNvSpPr txBox="1"/>
          <p:nvPr/>
        </p:nvSpPr>
        <p:spPr>
          <a:xfrm>
            <a:off x="2145639" y="1021823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Quién puede usar </a:t>
            </a:r>
            <a:r>
              <a:rPr lang="es-ES" sz="3200" dirty="0" err="1">
                <a:solidFill>
                  <a:srgbClr val="CC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Ecwid</a:t>
            </a:r>
            <a:endParaRPr lang="es-ES" sz="3200" dirty="0">
              <a:solidFill>
                <a:srgbClr val="CC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0898BA-DE41-4033-979C-DFA13EBF07C3}"/>
              </a:ext>
            </a:extLst>
          </p:cNvPr>
          <p:cNvSpPr txBox="1"/>
          <p:nvPr/>
        </p:nvSpPr>
        <p:spPr>
          <a:xfrm>
            <a:off x="3061950" y="1952254"/>
            <a:ext cx="67794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Personas que quieren vender Online</a:t>
            </a:r>
          </a:p>
          <a:p>
            <a:b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Sin conocimientos de programación</a:t>
            </a:r>
          </a:p>
          <a:p>
            <a:endParaRPr lang="es-E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Dueños de negocios pequeños o medianos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A03984-FFDA-445A-8F42-3CDAB2DF73CB}"/>
              </a:ext>
            </a:extLst>
          </p:cNvPr>
          <p:cNvSpPr txBox="1"/>
          <p:nvPr/>
        </p:nvSpPr>
        <p:spPr>
          <a:xfrm>
            <a:off x="2145639" y="4339390"/>
            <a:ext cx="4589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360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 sz="3200" dirty="0">
                <a:solidFill>
                  <a:srgbClr val="CC0000"/>
                </a:solidFill>
              </a:rPr>
              <a:t>Qué se puede vender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688150-E8AD-4D11-A995-17C3B411800A}"/>
              </a:ext>
            </a:extLst>
          </p:cNvPr>
          <p:cNvSpPr/>
          <p:nvPr/>
        </p:nvSpPr>
        <p:spPr>
          <a:xfrm>
            <a:off x="3001342" y="5338179"/>
            <a:ext cx="5565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Verdana" panose="020B0604030504040204" pitchFamily="34" charset="0"/>
                <a:ea typeface="Verdana" panose="020B0604030504040204" pitchFamily="34" charset="0"/>
              </a:rPr>
              <a:t>Productos físicos o bienes digitales</a:t>
            </a:r>
          </a:p>
        </p:txBody>
      </p:sp>
    </p:spTree>
    <p:extLst>
      <p:ext uri="{BB962C8B-B14F-4D97-AF65-F5344CB8AC3E}">
        <p14:creationId xmlns:p14="http://schemas.microsoft.com/office/powerpoint/2010/main" val="3830832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7B681-5D5E-4B12-A793-2EBEA2AC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Ecwid</a:t>
            </a:r>
            <a:r>
              <a:rPr lang="es-ES" dirty="0"/>
              <a:t> en Facebook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29441B-E706-4763-9074-7337C65B7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23" y="733367"/>
            <a:ext cx="9675749" cy="61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4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53317-D25E-4B76-BBE6-994189A8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Ejemplos </a:t>
            </a:r>
            <a:r>
              <a:rPr lang="es-ES" dirty="0"/>
              <a:t>tienda </a:t>
            </a:r>
            <a:r>
              <a:rPr lang="es-ES" dirty="0" err="1"/>
              <a:t>Ecwid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541CA4-A2DB-43FA-B0AE-E2521A532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99" r="4016" b="7070"/>
          <a:stretch/>
        </p:blipFill>
        <p:spPr>
          <a:xfrm>
            <a:off x="0" y="911281"/>
            <a:ext cx="12191999" cy="594672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68F5F2A-AB69-44DB-9B1C-68EA9884024D}"/>
              </a:ext>
            </a:extLst>
          </p:cNvPr>
          <p:cNvSpPr/>
          <p:nvPr/>
        </p:nvSpPr>
        <p:spPr>
          <a:xfrm>
            <a:off x="6840855" y="454106"/>
            <a:ext cx="5351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ca-ES" sz="2000" b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https://www.ecwid.com/showcase</a:t>
            </a:r>
          </a:p>
        </p:txBody>
      </p:sp>
    </p:spTree>
    <p:extLst>
      <p:ext uri="{BB962C8B-B14F-4D97-AF65-F5344CB8AC3E}">
        <p14:creationId xmlns:p14="http://schemas.microsoft.com/office/powerpoint/2010/main" val="1561260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78D30-FC03-4F97-8D02-7D10A85C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Características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D70A8A-B9B1-419C-8701-9D7F245C2051}"/>
              </a:ext>
            </a:extLst>
          </p:cNvPr>
          <p:cNvSpPr txBox="1"/>
          <p:nvPr/>
        </p:nvSpPr>
        <p:spPr>
          <a:xfrm>
            <a:off x="690186" y="902909"/>
            <a:ext cx="8816388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Plan gratuito disponible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endParaRPr lang="ca-ES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  <a:t>Permite integrar la tienda en múltiples sites, blogs, </a:t>
            </a:r>
            <a:b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  <a:t>y redes sociales (Social Selling)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  <a:t>Rápida puesta en marcha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  <a:t>Diseño "responsivo" (se adapta a cualquier dispositivo)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es-ES">
                <a:latin typeface="Verdana" panose="020B0604030504040204" pitchFamily="34" charset="0"/>
                <a:ea typeface="Verdana" panose="020B0604030504040204" pitchFamily="34" charset="0"/>
              </a:rPr>
              <a:t>Cubre seguridad, certificados SLL y hosting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Control de Inventario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Opciones de Productos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Precios promocionales, cupones de descuento y descuento por volumen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Venta de bienes digitales 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Más de 50 soluciones de Pagos (incluso contrareembolso)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Envíos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ü"/>
            </a:pPr>
            <a:r>
              <a:rPr lang="ca-ES">
                <a:latin typeface="Verdana" panose="020B0604030504040204" pitchFamily="34" charset="0"/>
                <a:ea typeface="Verdana" panose="020B0604030504040204" pitchFamily="34" charset="0"/>
              </a:rPr>
              <a:t>Impuestos</a:t>
            </a:r>
          </a:p>
        </p:txBody>
      </p:sp>
      <p:pic>
        <p:nvPicPr>
          <p:cNvPr id="1034" name="Picture 10" descr="Archivo:UPS Logo Shield 2017.svg - Wikipedia, la enciclopedia libre">
            <a:extLst>
              <a:ext uri="{FF2B5EF4-FFF2-40B4-BE49-F238E27FC236}">
                <a16:creationId xmlns:a16="http://schemas.microsoft.com/office/drawing/2014/main" id="{22FDFA10-980B-46DB-97B8-DB5B0502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426" y="5777160"/>
            <a:ext cx="367890" cy="43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rreos-logotipo - Balmaseando">
            <a:extLst>
              <a:ext uri="{FF2B5EF4-FFF2-40B4-BE49-F238E27FC236}">
                <a16:creationId xmlns:a16="http://schemas.microsoft.com/office/drawing/2014/main" id="{39527068-C5B2-46E9-921B-2A9BE330E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68" y="5790559"/>
            <a:ext cx="1213766" cy="37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edEx Logo - PNG y Vector">
            <a:extLst>
              <a:ext uri="{FF2B5EF4-FFF2-40B4-BE49-F238E27FC236}">
                <a16:creationId xmlns:a16="http://schemas.microsoft.com/office/drawing/2014/main" id="{B253D461-FCE0-4766-85AB-06F9606A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235" y="6215825"/>
            <a:ext cx="829765" cy="25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DDFBA6-061B-442E-8483-77856C77E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557" y="397042"/>
            <a:ext cx="3511224" cy="3713350"/>
          </a:xfrm>
          <a:prstGeom prst="rect">
            <a:avLst/>
          </a:prstGeom>
        </p:spPr>
      </p:pic>
      <p:pic>
        <p:nvPicPr>
          <p:cNvPr id="1042" name="Picture 18" descr="https://d1howb1wwyap5o.cloudfront.net/loginpage-promo/1611210669882-payments1.png">
            <a:extLst>
              <a:ext uri="{FF2B5EF4-FFF2-40B4-BE49-F238E27FC236}">
                <a16:creationId xmlns:a16="http://schemas.microsoft.com/office/drawing/2014/main" id="{AFEF31D8-022A-4B7B-A077-BCAFEFD02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52" y="4744965"/>
            <a:ext cx="3296237" cy="21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17713A-E907-449A-B523-D01E1AE13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674" y="397042"/>
            <a:ext cx="3057525" cy="12573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AA5B94-4AF0-44AA-9EBB-8873098221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866" y="1272643"/>
            <a:ext cx="13144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6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CDB9D-B218-42CF-98A5-4B17A007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Registrarse...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DAD11E-F380-434A-B636-7B87B7A68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473" cy="686839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B7C6EA9-B43B-4FD5-AAE3-09A1615ADA3B}"/>
              </a:ext>
            </a:extLst>
          </p:cNvPr>
          <p:cNvSpPr/>
          <p:nvPr/>
        </p:nvSpPr>
        <p:spPr>
          <a:xfrm>
            <a:off x="569311" y="487464"/>
            <a:ext cx="4690708" cy="461665"/>
          </a:xfrm>
          <a:prstGeom prst="rect">
            <a:avLst/>
          </a:prstGeom>
          <a:solidFill>
            <a:srgbClr val="CC0000"/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https://</a:t>
            </a:r>
            <a:r>
              <a:rPr lang="es-ES" sz="24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www.ecwid.com</a:t>
            </a:r>
            <a:r>
              <a:rPr lang="es-ES" sz="24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</a:p>
        </p:txBody>
      </p:sp>
      <p:pic>
        <p:nvPicPr>
          <p:cNvPr id="7" name="Gráfico 6" descr="Flecha curva en el sentido contrario a las agujas del reloj">
            <a:extLst>
              <a:ext uri="{FF2B5EF4-FFF2-40B4-BE49-F238E27FC236}">
                <a16:creationId xmlns:a16="http://schemas.microsoft.com/office/drawing/2014/main" id="{B52A6FA7-9868-43FE-8864-9C0F10252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9851563">
            <a:off x="5181600" y="7182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65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6867F-096C-49F1-BA18-35A88624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Completar registro...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6FF273-7D34-472B-9F29-05845ED7B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6" t="4310" r="16969" b="13266"/>
          <a:stretch/>
        </p:blipFill>
        <p:spPr>
          <a:xfrm>
            <a:off x="3737811" y="602673"/>
            <a:ext cx="8155711" cy="56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0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9F0A7-4936-46EE-AA26-22952AAC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68DFCAE-BE64-47BA-8CBD-E9A3E7645F47}"/>
              </a:ext>
            </a:extLst>
          </p:cNvPr>
          <p:cNvSpPr txBox="1">
            <a:spLocks/>
          </p:cNvSpPr>
          <p:nvPr/>
        </p:nvSpPr>
        <p:spPr>
          <a:xfrm>
            <a:off x="4430991" y="0"/>
            <a:ext cx="6340641" cy="397042"/>
          </a:xfrm>
          <a:prstGeom prst="rect">
            <a:avLst/>
          </a:prstGeom>
          <a:solidFill>
            <a:srgbClr val="A40000"/>
          </a:solidFill>
        </p:spPr>
        <p:txBody>
          <a:bodyPr/>
          <a:lstStyle>
            <a:lvl1pPr algn="r" defTabSz="914400" rtl="0" eaLnBrk="1" latinLnBrk="0" hangingPunct="1">
              <a:spcBef>
                <a:spcPct val="0"/>
              </a:spcBef>
              <a:buNone/>
              <a:defRPr lang="es-ES" sz="1800" b="1" i="1" kern="1200" spc="0" baseline="0">
                <a:ln w="3175">
                  <a:noFill/>
                </a:ln>
                <a:solidFill>
                  <a:schemeClr val="bg1"/>
                </a:solidFill>
                <a:latin typeface="Book Antiqua" panose="02040602050305030304" pitchFamily="18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ES" dirty="0"/>
              <a:t>Cambiar el </a:t>
            </a:r>
            <a:r>
              <a:rPr lang="es-ES" dirty="0" err="1"/>
              <a:t>idiona</a:t>
            </a:r>
            <a:r>
              <a:rPr lang="es-ES" dirty="0"/>
              <a:t>...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FAD44A-F1C4-44CE-A87A-5D96BFC9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48513"/>
            <a:ext cx="12192000" cy="610948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8D10AFF-3856-4FD4-95C3-582BFB3D295B}"/>
              </a:ext>
            </a:extLst>
          </p:cNvPr>
          <p:cNvCxnSpPr/>
          <p:nvPr/>
        </p:nvCxnSpPr>
        <p:spPr>
          <a:xfrm>
            <a:off x="-332510" y="2789381"/>
            <a:ext cx="13374254" cy="0"/>
          </a:xfrm>
          <a:prstGeom prst="line">
            <a:avLst/>
          </a:prstGeom>
          <a:ln w="19050">
            <a:solidFill>
              <a:srgbClr val="CC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C6AAD759-FAE7-47B9-818B-01DEDE98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077" y="6540788"/>
            <a:ext cx="1409700" cy="409575"/>
          </a:xfrm>
          <a:prstGeom prst="rect">
            <a:avLst/>
          </a:prstGeom>
        </p:spPr>
      </p:pic>
      <p:pic>
        <p:nvPicPr>
          <p:cNvPr id="12" name="Gráfico 11" descr="Lupa">
            <a:extLst>
              <a:ext uri="{FF2B5EF4-FFF2-40B4-BE49-F238E27FC236}">
                <a16:creationId xmlns:a16="http://schemas.microsoft.com/office/drawing/2014/main" id="{234D1DB9-F81A-4385-9EA4-4B61F9DF4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73357">
            <a:off x="4973172" y="6050528"/>
            <a:ext cx="1243134" cy="124313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964A8DB3-EFF6-4C34-822C-6DE94EF27456}"/>
              </a:ext>
            </a:extLst>
          </p:cNvPr>
          <p:cNvSpPr/>
          <p:nvPr/>
        </p:nvSpPr>
        <p:spPr>
          <a:xfrm>
            <a:off x="-1" y="6465458"/>
            <a:ext cx="1921165" cy="3925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5892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7E406-3238-4F34-9F10-A087325B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Indicar medios de pago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CDB27C-343F-4FFB-8A92-AAA4143EE3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CEEF0"/>
              </a:clrFrom>
              <a:clrTo>
                <a:srgbClr val="ECEE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5158" y="516881"/>
            <a:ext cx="10196842" cy="63411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0915FD-B8F9-4872-9C99-6579CDA351AA}"/>
              </a:ext>
            </a:extLst>
          </p:cNvPr>
          <p:cNvSpPr txBox="1"/>
          <p:nvPr/>
        </p:nvSpPr>
        <p:spPr>
          <a:xfrm>
            <a:off x="329378" y="2160227"/>
            <a:ext cx="296587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ca-ES" sz="2000">
                <a:solidFill>
                  <a:srgbClr val="C00000"/>
                </a:solidFill>
              </a:rPr>
              <a:t>CONFIGURACIÓN</a:t>
            </a:r>
            <a:r>
              <a:rPr lang="ca-ES" sz="2400">
                <a:solidFill>
                  <a:srgbClr val="C00000"/>
                </a:solidFill>
              </a:rPr>
              <a:t> </a:t>
            </a:r>
            <a:r>
              <a:rPr lang="ca-ES" sz="2400">
                <a:solidFill>
                  <a:srgbClr val="C00000"/>
                </a:solidFill>
                <a:sym typeface="Webdings" panose="05030102010509060703" pitchFamily="18" charset="2"/>
              </a:rPr>
              <a:t></a:t>
            </a:r>
            <a:r>
              <a:rPr lang="ca-ES" sz="2400">
                <a:solidFill>
                  <a:srgbClr val="C00000"/>
                </a:solidFill>
              </a:rPr>
              <a:t>Pago</a:t>
            </a:r>
          </a:p>
        </p:txBody>
      </p:sp>
    </p:spTree>
    <p:extLst>
      <p:ext uri="{BB962C8B-B14F-4D97-AF65-F5344CB8AC3E}">
        <p14:creationId xmlns:p14="http://schemas.microsoft.com/office/powerpoint/2010/main" val="3928159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7E406-3238-4F34-9F10-A087325B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Indicar medios de pago</a:t>
            </a:r>
            <a:br>
              <a:rPr lang="es-ES" dirty="0"/>
            </a:b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DE7BB4-7496-4BAF-B7E9-4E23EC11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46" y="599071"/>
            <a:ext cx="10082538" cy="625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C01F886-0394-42EB-ADA0-16AFF75F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8" y="2209297"/>
            <a:ext cx="3076575" cy="7905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A7336EC-FF5B-40B5-80D7-BBA2C63A3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3791">
            <a:off x="486197" y="3060406"/>
            <a:ext cx="1514475" cy="2247900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0EAF946-91BF-498C-A6D4-0BE846E11B08}"/>
              </a:ext>
            </a:extLst>
          </p:cNvPr>
          <p:cNvCxnSpPr/>
          <p:nvPr/>
        </p:nvCxnSpPr>
        <p:spPr>
          <a:xfrm flipV="1">
            <a:off x="1537252" y="3429000"/>
            <a:ext cx="1126435" cy="49364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9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66A43-FBDC-4CA4-B0D5-CECBDF57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Definir tipos de envío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2E6F0D-3D86-4D50-8C9C-F611D438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127"/>
            <a:ext cx="6028912" cy="349538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AAA02F-45E8-46A8-8683-9FD2143EB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0" y="3227541"/>
            <a:ext cx="6114617" cy="348549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A063585-CA33-4342-8362-62C5FE73F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36" y="1304571"/>
            <a:ext cx="6290738" cy="470830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07B9FB8-8692-4873-8D79-742C1A542330}"/>
              </a:ext>
            </a:extLst>
          </p:cNvPr>
          <p:cNvSpPr txBox="1"/>
          <p:nvPr/>
        </p:nvSpPr>
        <p:spPr>
          <a:xfrm>
            <a:off x="6234546" y="2150735"/>
            <a:ext cx="3659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600"/>
              <a:t>ENVÍO A TRAVÉS DE CORREOS DE ESPAÑA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1EAAE2F-1A8F-4A54-B24A-FF9014E8A053}"/>
              </a:ext>
            </a:extLst>
          </p:cNvPr>
          <p:cNvSpPr txBox="1"/>
          <p:nvPr/>
        </p:nvSpPr>
        <p:spPr>
          <a:xfrm>
            <a:off x="7698793" y="566319"/>
            <a:ext cx="438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>
                <a:solidFill>
                  <a:srgbClr val="C00000"/>
                </a:solidFill>
              </a:rPr>
              <a:t>CONFIGURACIÓN</a:t>
            </a:r>
            <a:r>
              <a:rPr lang="ca-ES" sz="2400">
                <a:solidFill>
                  <a:srgbClr val="C00000"/>
                </a:solidFill>
              </a:rPr>
              <a:t> </a:t>
            </a:r>
            <a:r>
              <a:rPr lang="ca-ES" sz="2400">
                <a:solidFill>
                  <a:srgbClr val="C00000"/>
                </a:solidFill>
                <a:sym typeface="Webdings" panose="05030102010509060703" pitchFamily="18" charset="2"/>
              </a:rPr>
              <a:t></a:t>
            </a:r>
            <a:r>
              <a:rPr lang="ca-ES" sz="2400">
                <a:solidFill>
                  <a:srgbClr val="C00000"/>
                </a:solidFill>
              </a:rPr>
              <a:t>Envío y recogida</a:t>
            </a:r>
          </a:p>
        </p:txBody>
      </p:sp>
    </p:spTree>
    <p:extLst>
      <p:ext uri="{BB962C8B-B14F-4D97-AF65-F5344CB8AC3E}">
        <p14:creationId xmlns:p14="http://schemas.microsoft.com/office/powerpoint/2010/main" val="3090593873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 pp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F.potx" id="{CC0EBFFC-19B7-412F-BD45-62FDA16D3EC5}" vid="{A8B4F6B7-D3D2-4568-93B7-92D7B28DD88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UPF</Template>
  <TotalTime>0</TotalTime>
  <Words>329</Words>
  <Application>Microsoft Office PowerPoint</Application>
  <PresentationFormat>Panorámica</PresentationFormat>
  <Paragraphs>72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  <vt:variant>
        <vt:lpstr>Presentaciones personalizadas</vt:lpstr>
      </vt:variant>
      <vt:variant>
        <vt:i4>1</vt:i4>
      </vt:variant>
    </vt:vector>
  </HeadingPairs>
  <TitlesOfParts>
    <vt:vector size="34" baseType="lpstr">
      <vt:lpstr>Arial</vt:lpstr>
      <vt:lpstr>Book Antiqua</vt:lpstr>
      <vt:lpstr>Calibri</vt:lpstr>
      <vt:lpstr>Consolas</vt:lpstr>
      <vt:lpstr>Georgia</vt:lpstr>
      <vt:lpstr>Open Sans</vt:lpstr>
      <vt:lpstr>Segoe UI</vt:lpstr>
      <vt:lpstr>Times New Roman</vt:lpstr>
      <vt:lpstr>Verdana</vt:lpstr>
      <vt:lpstr>Webdings</vt:lpstr>
      <vt:lpstr>Wingdings</vt:lpstr>
      <vt:lpstr>Plantilla ppt</vt:lpstr>
      <vt:lpstr>Sistemas de Información</vt:lpstr>
      <vt:lpstr>Tienda virtual Ecwid</vt:lpstr>
      <vt:lpstr>Características</vt:lpstr>
      <vt:lpstr>Registrarse...</vt:lpstr>
      <vt:lpstr>Completar registro...</vt:lpstr>
      <vt:lpstr>Presentación de PowerPoint</vt:lpstr>
      <vt:lpstr>Indicar medios de pago </vt:lpstr>
      <vt:lpstr>Indicar medios de pago </vt:lpstr>
      <vt:lpstr>Definir tipos de envío</vt:lpstr>
      <vt:lpstr>Agregar impuestos</vt:lpstr>
      <vt:lpstr>Ingresar productos</vt:lpstr>
      <vt:lpstr>Definir tipos de productos</vt:lpstr>
      <vt:lpstr>Crear categorías</vt:lpstr>
      <vt:lpstr>Crear Productos</vt:lpstr>
      <vt:lpstr>Crear productos</vt:lpstr>
      <vt:lpstr>Presentación de PowerPoint</vt:lpstr>
      <vt:lpstr>Configurar el Starter Site</vt:lpstr>
      <vt:lpstr>Editar la apariencia del sitio</vt:lpstr>
      <vt:lpstr>Agregar Redes Sociales</vt:lpstr>
      <vt:lpstr>Ecwid en Facebook</vt:lpstr>
      <vt:lpstr>Ejemplos tienda Ecwid </vt:lpstr>
      <vt:lpstr>Imprimir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Información</dc:title>
  <dc:creator>delatorrerita</dc:creator>
  <cp:keywords>Sistemas de Información, UPF</cp:keywords>
  <cp:lastModifiedBy>delatorrerita</cp:lastModifiedBy>
  <cp:revision>25</cp:revision>
  <cp:lastPrinted>2021-05-27T18:18:53Z</cp:lastPrinted>
  <dcterms:created xsi:type="dcterms:W3CDTF">2021-05-27T14:35:53Z</dcterms:created>
  <dcterms:modified xsi:type="dcterms:W3CDTF">2021-05-27T18:18:54Z</dcterms:modified>
</cp:coreProperties>
</file>